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215C-E393-4E6F-8964-FB0DC50876F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5DC6-F7E8-43A0-B171-60DA908E67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C:\Users\scoric\Desktop\pri 5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53250" y="0"/>
            <a:ext cx="2190750" cy="50482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create.kahoot.it/share/u-unutrasnjosti-tvari/b5100f39-af0c-48ec-b055-19793ce5203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https://www.e-sfera.hr/dodatni-digitalni-sadrzaji/3a516f87-9558-4c2a-ac95-f57ba3d3c78d/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hyperlink" Target="https://www.e-sfera.hr/dodatni-digitalni-sadrzaji/3a516f87-9558-4c2a-ac95-f57ba3d3c78d/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628691"/>
          </a:xfrm>
          <a:solidFill>
            <a:schemeClr val="bg1"/>
          </a:solidFill>
          <a:ln w="76200">
            <a:solidFill>
              <a:srgbClr val="2CA2A2"/>
            </a:solidFill>
          </a:ln>
        </p:spPr>
        <p:txBody>
          <a:bodyPr>
            <a:noAutofit/>
          </a:bodyPr>
          <a:lstStyle/>
          <a:p>
            <a:r>
              <a:rPr lang="hr-HR" sz="5400" b="1" dirty="0" smtClean="0">
                <a:solidFill>
                  <a:srgbClr val="2CA2A2"/>
                </a:solidFill>
              </a:rPr>
              <a:t>U   UNUTRAŠNJOSTI   TVARI</a:t>
            </a:r>
            <a:endParaRPr lang="en-US" sz="5400" b="1" dirty="0">
              <a:solidFill>
                <a:srgbClr val="2CA2A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200800" cy="477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724128" cy="2736304"/>
          </a:xfrm>
          <a:ln w="38100">
            <a:noFill/>
          </a:ln>
        </p:spPr>
        <p:txBody>
          <a:bodyPr>
            <a:noAutofit/>
          </a:bodyPr>
          <a:lstStyle/>
          <a:p>
            <a:pPr algn="l"/>
            <a:r>
              <a:rPr lang="hr-HR" sz="3600" dirty="0" smtClean="0"/>
              <a:t>- u </a:t>
            </a:r>
            <a:r>
              <a:rPr lang="hr-HR" sz="3600" b="1" dirty="0" smtClean="0"/>
              <a:t>tekućinama</a:t>
            </a:r>
            <a:r>
              <a:rPr lang="hr-HR" sz="3600" dirty="0" smtClean="0"/>
              <a:t> su prostori među česticama osrednji</a:t>
            </a:r>
            <a:br>
              <a:rPr lang="hr-HR" sz="3600" dirty="0" smtClean="0"/>
            </a:br>
            <a:r>
              <a:rPr lang="hr-HR" sz="3600" dirty="0" smtClean="0"/>
              <a:t>- tekućine </a:t>
            </a:r>
            <a:r>
              <a:rPr lang="hr-HR" sz="3600" b="1" dirty="0" smtClean="0"/>
              <a:t>poprimaju oblike </a:t>
            </a:r>
            <a:r>
              <a:rPr lang="hr-HR" sz="3600" dirty="0" smtClean="0"/>
              <a:t>posude ili prostora u kojem se nalaze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4509"/>
          <a:stretch>
            <a:fillRect/>
          </a:stretch>
        </p:blipFill>
        <p:spPr bwMode="auto">
          <a:xfrm>
            <a:off x="4211960" y="2996952"/>
            <a:ext cx="4680520" cy="360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84784"/>
            <a:ext cx="3888432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600" dirty="0" smtClean="0">
                <a:solidFill>
                  <a:schemeClr val="tx1"/>
                </a:solidFill>
              </a:rPr>
              <a:t>- čestice </a:t>
            </a:r>
            <a:r>
              <a:rPr lang="hr-HR" sz="3600" b="1" dirty="0" smtClean="0">
                <a:solidFill>
                  <a:schemeClr val="tx1"/>
                </a:solidFill>
              </a:rPr>
              <a:t>plinovitih</a:t>
            </a:r>
            <a:r>
              <a:rPr lang="hr-HR" sz="3600" dirty="0" smtClean="0">
                <a:solidFill>
                  <a:schemeClr val="tx1"/>
                </a:solidFill>
              </a:rPr>
              <a:t> tvari nisu povezane jakim vezama, pa se </a:t>
            </a:r>
            <a:r>
              <a:rPr lang="hr-HR" sz="3600" b="1" dirty="0" smtClean="0">
                <a:solidFill>
                  <a:schemeClr val="tx1"/>
                </a:solidFill>
              </a:rPr>
              <a:t>lako šire </a:t>
            </a:r>
            <a:r>
              <a:rPr lang="hr-HR" sz="3600" dirty="0" smtClean="0">
                <a:solidFill>
                  <a:schemeClr val="tx1"/>
                </a:solidFill>
              </a:rPr>
              <a:t>prostorom</a:t>
            </a:r>
          </a:p>
          <a:p>
            <a:r>
              <a:rPr lang="hr-HR" sz="3600" dirty="0" smtClean="0">
                <a:solidFill>
                  <a:schemeClr val="tx1"/>
                </a:solidFill>
              </a:rPr>
              <a:t>- zato plinovi zauzimaju prostor koji im stoji na raspolaganju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99792" y="332656"/>
            <a:ext cx="3816424" cy="56207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PLINOVITE TVARI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5344"/>
            <a:ext cx="3615068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16632"/>
            <a:ext cx="5586414" cy="56207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rgbClr val="2CA2A2"/>
                </a:solidFill>
              </a:rPr>
              <a:t>KRETANJE KROZ TVARI</a:t>
            </a:r>
            <a:endParaRPr lang="en-US" b="1" dirty="0">
              <a:solidFill>
                <a:srgbClr val="2CA2A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- što su </a:t>
            </a:r>
            <a:r>
              <a:rPr lang="hr-HR" sz="2000" b="1" dirty="0" smtClean="0">
                <a:solidFill>
                  <a:srgbClr val="2CA2A2"/>
                </a:solidFill>
              </a:rPr>
              <a:t>VEĆI međuprostori</a:t>
            </a:r>
            <a:r>
              <a:rPr lang="hr-HR" sz="2000" dirty="0" smtClean="0">
                <a:solidFill>
                  <a:srgbClr val="2CA2A2"/>
                </a:solidFill>
              </a:rPr>
              <a:t> </a:t>
            </a:r>
            <a:r>
              <a:rPr lang="hr-HR" sz="2000" dirty="0" smtClean="0"/>
              <a:t>između čestica neke tvari, to se </a:t>
            </a:r>
            <a:r>
              <a:rPr lang="hr-HR" sz="2000" b="1" dirty="0" smtClean="0">
                <a:solidFill>
                  <a:srgbClr val="2CA2A2"/>
                </a:solidFill>
              </a:rPr>
              <a:t>LAKŠE krećemo</a:t>
            </a:r>
            <a:r>
              <a:rPr lang="hr-HR" sz="2000" dirty="0" smtClean="0">
                <a:solidFill>
                  <a:srgbClr val="2CA2A2"/>
                </a:solidFill>
              </a:rPr>
              <a:t> </a:t>
            </a:r>
            <a:r>
              <a:rPr lang="hr-HR" sz="2000" dirty="0" smtClean="0"/>
              <a:t>kroz tu tvar</a:t>
            </a:r>
            <a:endParaRPr lang="hr-HR" sz="2000" dirty="0"/>
          </a:p>
          <a:p>
            <a:r>
              <a:rPr lang="hr-HR" sz="2000" dirty="0" smtClean="0"/>
              <a:t>- hodanje kroz  </a:t>
            </a:r>
            <a:r>
              <a:rPr lang="hr-HR" sz="2000" b="1" dirty="0" smtClean="0">
                <a:solidFill>
                  <a:srgbClr val="2CA2A2"/>
                </a:solidFill>
              </a:rPr>
              <a:t>ZRAK</a:t>
            </a:r>
            <a:r>
              <a:rPr lang="hr-HR" sz="2000" dirty="0" smtClean="0"/>
              <a:t> → krećemo se lako jer zrak pruža </a:t>
            </a:r>
            <a:r>
              <a:rPr lang="hr-HR" sz="2000" b="1" dirty="0" smtClean="0">
                <a:solidFill>
                  <a:srgbClr val="2CA2A2"/>
                </a:solidFill>
              </a:rPr>
              <a:t>manji otpor</a:t>
            </a:r>
            <a:r>
              <a:rPr lang="hr-HR" sz="2000" dirty="0" smtClean="0">
                <a:solidFill>
                  <a:srgbClr val="2CA2A2"/>
                </a:solidFill>
              </a:rPr>
              <a:t>                                      </a:t>
            </a:r>
          </a:p>
          <a:p>
            <a:r>
              <a:rPr lang="hr-HR" sz="2000" dirty="0" smtClean="0"/>
              <a:t>- hodanje (plivanje) kroz </a:t>
            </a:r>
            <a:r>
              <a:rPr lang="hr-HR" sz="2000" b="1" dirty="0" smtClean="0">
                <a:solidFill>
                  <a:srgbClr val="2CA2A2"/>
                </a:solidFill>
              </a:rPr>
              <a:t>VODU</a:t>
            </a:r>
            <a:r>
              <a:rPr lang="hr-HR" sz="2000" dirty="0" smtClean="0">
                <a:solidFill>
                  <a:srgbClr val="2CA2A2"/>
                </a:solidFill>
              </a:rPr>
              <a:t> </a:t>
            </a:r>
            <a:r>
              <a:rPr lang="hr-HR" sz="2000" dirty="0" smtClean="0"/>
              <a:t>→ krećemo se sporije jer voda pruža </a:t>
            </a:r>
            <a:r>
              <a:rPr lang="hr-HR" sz="2000" b="1" dirty="0" smtClean="0">
                <a:solidFill>
                  <a:srgbClr val="2CA2A2"/>
                </a:solidFill>
              </a:rPr>
              <a:t>veći otpor </a:t>
            </a:r>
            <a:endParaRPr lang="en-US" sz="2000" dirty="0">
              <a:solidFill>
                <a:srgbClr val="2CA2A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44424"/>
            <a:ext cx="4357589" cy="414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07731" y="609329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ISTRAŽI:</a:t>
            </a:r>
          </a:p>
          <a:p>
            <a:r>
              <a:rPr lang="hr-HR" dirty="0" smtClean="0"/>
              <a:t>Kakav bi otpor bio pri kretanju kroz neku krutu tvar, </a:t>
            </a:r>
            <a:r>
              <a:rPr lang="hr-HR" dirty="0" err="1" smtClean="0"/>
              <a:t>npr</a:t>
            </a:r>
            <a:r>
              <a:rPr lang="hr-HR" dirty="0" smtClean="0"/>
              <a:t>. pijesak?</a:t>
            </a:r>
            <a:endParaRPr lang="hr-H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6093296"/>
            <a:ext cx="67609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509120"/>
            <a:ext cx="4320480" cy="5760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hr-HR" sz="3200" dirty="0" smtClean="0">
                <a:hlinkClick r:id="rId2"/>
              </a:rPr>
              <a:t>KVIZ: PROVJERI ZNANJE</a:t>
            </a:r>
            <a:endParaRPr lang="en-US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 l="7363" r="4274" b="3174"/>
          <a:stretch>
            <a:fillRect/>
          </a:stretch>
        </p:blipFill>
        <p:spPr bwMode="auto">
          <a:xfrm>
            <a:off x="1835696" y="3501008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92696"/>
            <a:ext cx="4017921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CA2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4048" y="479715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</a:t>
            </a:r>
            <a:r>
              <a:rPr lang="hr-HR" sz="2400" b="1" dirty="0" smtClean="0"/>
              <a:t>veze</a:t>
            </a:r>
            <a:r>
              <a:rPr lang="hr-HR" sz="2400" dirty="0" smtClean="0"/>
              <a:t> između čestica krede su slabe i lako pucaju</a:t>
            </a:r>
          </a:p>
          <a:p>
            <a:r>
              <a:rPr lang="hr-HR" sz="2400" dirty="0" smtClean="0"/>
              <a:t>- </a:t>
            </a:r>
            <a:r>
              <a:rPr lang="hr-HR" sz="2400" b="1" dirty="0" smtClean="0"/>
              <a:t>čestice</a:t>
            </a:r>
            <a:r>
              <a:rPr lang="hr-HR" sz="2400" dirty="0" smtClean="0"/>
              <a:t> krede ostaju na ploči u tankom sloju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1772816"/>
            <a:ext cx="1800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hlinkClick r:id="rId5"/>
              </a:rPr>
              <a:t>SAŽETAK</a:t>
            </a:r>
            <a:endParaRPr 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 t="11357" r="7241" b="9118"/>
          <a:stretch>
            <a:fillRect/>
          </a:stretch>
        </p:blipFill>
        <p:spPr bwMode="auto">
          <a:xfrm>
            <a:off x="1763688" y="908720"/>
            <a:ext cx="864047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7784" y="4077072"/>
            <a:ext cx="24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npr</a:t>
            </a:r>
            <a:r>
              <a:rPr lang="hr-HR" sz="2400" dirty="0"/>
              <a:t>.</a:t>
            </a:r>
            <a:r>
              <a:rPr lang="hr-HR" sz="2400" dirty="0" smtClean="0"/>
              <a:t> čestice šećera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99792" y="4509120"/>
            <a:ext cx="2268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4248472" cy="1944216"/>
          </a:xfrm>
          <a:ln w="38100">
            <a:noFill/>
          </a:ln>
        </p:spPr>
        <p:txBody>
          <a:bodyPr>
            <a:noAutofit/>
          </a:bodyPr>
          <a:lstStyle/>
          <a:p>
            <a:pPr algn="l"/>
            <a:r>
              <a:rPr lang="hr-HR" sz="3600" dirty="0" smtClean="0">
                <a:latin typeface="+mn-lt"/>
              </a:rPr>
              <a:t>- najsitniji dijelovi na koje možemo rastaviti tvari zovu se </a:t>
            </a:r>
            <a:r>
              <a:rPr lang="hr-HR" sz="3600" b="1" dirty="0" smtClean="0">
                <a:latin typeface="+mn-lt"/>
              </a:rPr>
              <a:t>čestice</a:t>
            </a:r>
            <a:endParaRPr lang="en-US" sz="36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96"/>
          <a:stretch>
            <a:fillRect/>
          </a:stretch>
        </p:blipFill>
        <p:spPr bwMode="auto">
          <a:xfrm>
            <a:off x="5004048" y="764704"/>
            <a:ext cx="3867342" cy="576064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869160"/>
            <a:ext cx="2952328" cy="792088"/>
          </a:xfrm>
        </p:spPr>
        <p:txBody>
          <a:bodyPr>
            <a:noAutofit/>
          </a:bodyPr>
          <a:lstStyle/>
          <a:p>
            <a:r>
              <a:rPr lang="hr-HR" sz="2400" dirty="0" smtClean="0"/>
              <a:t>kod zavarivanja ‘lete’ iskre </a:t>
            </a:r>
            <a:r>
              <a:rPr lang="hr-HR" sz="2400" dirty="0" err="1" smtClean="0"/>
              <a:t>tj</a:t>
            </a:r>
            <a:r>
              <a:rPr lang="hr-HR" sz="2400" dirty="0" smtClean="0"/>
              <a:t>. čestice metala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104456" cy="410445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9208" b="3316"/>
          <a:stretch>
            <a:fillRect/>
          </a:stretch>
        </p:blipFill>
        <p:spPr bwMode="auto">
          <a:xfrm>
            <a:off x="4860032" y="764704"/>
            <a:ext cx="4104000" cy="410445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92080" y="4830251"/>
            <a:ext cx="3168351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pri ulijevanju mlijeka u čašu vidimo kapljice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9592" y="4869160"/>
            <a:ext cx="0" cy="720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7904" y="4869160"/>
            <a:ext cx="0" cy="720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16416" y="4869160"/>
            <a:ext cx="0" cy="720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6096" y="4869240"/>
            <a:ext cx="0" cy="720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620688"/>
            <a:ext cx="9108504" cy="1728192"/>
          </a:xfrm>
          <a:ln w="38100">
            <a:noFill/>
          </a:ln>
        </p:spPr>
        <p:txBody>
          <a:bodyPr>
            <a:noAutofit/>
          </a:bodyPr>
          <a:lstStyle/>
          <a:p>
            <a:pPr algn="l"/>
            <a:r>
              <a:rPr lang="hr-HR" sz="2900" dirty="0" smtClean="0">
                <a:latin typeface="+mn-lt"/>
              </a:rPr>
              <a:t>- </a:t>
            </a:r>
            <a:r>
              <a:rPr lang="hr-HR" sz="2900" b="1" dirty="0" smtClean="0">
                <a:latin typeface="+mn-lt"/>
              </a:rPr>
              <a:t>čestice </a:t>
            </a:r>
            <a:r>
              <a:rPr lang="hr-HR" sz="2900" dirty="0" smtClean="0">
                <a:latin typeface="+mn-lt"/>
              </a:rPr>
              <a:t>su sastavni dio žive i nežive prirode</a:t>
            </a:r>
            <a:br>
              <a:rPr lang="hr-HR" sz="2900" dirty="0" smtClean="0">
                <a:latin typeface="+mn-lt"/>
              </a:rPr>
            </a:br>
            <a:r>
              <a:rPr lang="hr-HR" sz="2900" dirty="0" smtClean="0"/>
              <a:t>- živa bića građena su od čestica različitih </a:t>
            </a:r>
            <a:r>
              <a:rPr lang="hr-HR" sz="2900" b="1" dirty="0" smtClean="0"/>
              <a:t>tvari</a:t>
            </a:r>
            <a:br>
              <a:rPr lang="hr-HR" sz="2900" b="1" dirty="0" smtClean="0"/>
            </a:br>
            <a:r>
              <a:rPr lang="hr-HR" sz="2900" dirty="0" smtClean="0"/>
              <a:t>- neživa priroda također je građena od čestica različitih </a:t>
            </a:r>
            <a:r>
              <a:rPr lang="hr-HR" sz="2900" b="1" dirty="0" smtClean="0"/>
              <a:t>tvari</a:t>
            </a:r>
            <a:endParaRPr lang="en-US" sz="29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2206">
            <a:off x="5561672" y="2668263"/>
            <a:ext cx="2520000" cy="3631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2519454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2074242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>
                <a:latin typeface="+mn-lt"/>
              </a:rPr>
              <a:t>- između pojedinih komada neke tvari nalazimo određene šupljine (prazne prostore):</a:t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latin typeface="+mn-lt"/>
              </a:rPr>
              <a:t>→ </a:t>
            </a:r>
            <a:r>
              <a:rPr lang="hr-HR" sz="3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između komada kamena (šljunka)</a:t>
            </a:r>
            <a:br>
              <a:rPr lang="hr-HR" sz="3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hr-HR" sz="3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→</a:t>
            </a:r>
            <a:r>
              <a:rPr lang="hr-HR" sz="3200" dirty="0" smtClean="0">
                <a:latin typeface="+mn-lt"/>
              </a:rPr>
              <a:t> između kokica</a:t>
            </a:r>
            <a:endParaRPr lang="en-US" sz="32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22561"/>
          <a:stretch>
            <a:fillRect/>
          </a:stretch>
        </p:blipFill>
        <p:spPr bwMode="auto">
          <a:xfrm>
            <a:off x="755576" y="3284984"/>
            <a:ext cx="4676547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20888"/>
            <a:ext cx="2646056" cy="3969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50106"/>
          </a:xfrm>
        </p:spPr>
        <p:txBody>
          <a:bodyPr>
            <a:noAutofit/>
          </a:bodyPr>
          <a:lstStyle/>
          <a:p>
            <a:pPr algn="l"/>
            <a:r>
              <a:rPr lang="hr-HR" dirty="0" smtClean="0"/>
              <a:t>- prostori među česticama mogu biti:</a:t>
            </a:r>
            <a:endParaRPr lang="en-US" dirty="0"/>
          </a:p>
        </p:txBody>
      </p:sp>
      <p:pic>
        <p:nvPicPr>
          <p:cNvPr id="5" name="Picture 4" descr="samo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57958"/>
            <a:ext cx="536081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957194" y="1844824"/>
            <a:ext cx="7215206" cy="4498314"/>
            <a:chOff x="755576" y="1916832"/>
            <a:chExt cx="7215206" cy="449831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018"/>
            <a:stretch>
              <a:fillRect/>
            </a:stretch>
          </p:blipFill>
          <p:spPr bwMode="auto">
            <a:xfrm>
              <a:off x="755576" y="1916832"/>
              <a:ext cx="7215206" cy="449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547664" y="3645024"/>
              <a:ext cx="950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b="1" u="sng" dirty="0" smtClean="0"/>
                <a:t>MANJI</a:t>
              </a:r>
              <a:endParaRPr lang="hr-HR" sz="2000" b="1" u="sng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7904" y="3717032"/>
              <a:ext cx="1238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b="1" u="sng" dirty="0" smtClean="0"/>
                <a:t>OSREDNJI</a:t>
              </a:r>
              <a:endParaRPr lang="hr-HR" sz="2000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28184" y="3707740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b="1" u="sng" dirty="0" smtClean="0"/>
                <a:t>VEĆI</a:t>
              </a:r>
              <a:endParaRPr lang="hr-HR" sz="2000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3024336" cy="562074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</a:rPr>
              <a:t>ČVRSTE  TVARI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6872"/>
            <a:ext cx="4320480" cy="42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83671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800" dirty="0" smtClean="0"/>
              <a:t> u </a:t>
            </a:r>
            <a:r>
              <a:rPr lang="hr-HR" sz="2800" b="1" dirty="0" smtClean="0"/>
              <a:t>čvrstim tvarima </a:t>
            </a:r>
            <a:r>
              <a:rPr lang="hr-HR" sz="2800" dirty="0" smtClean="0"/>
              <a:t>čestice su blizu i međuprostori između njih su mali</a:t>
            </a:r>
          </a:p>
          <a:p>
            <a:r>
              <a:rPr lang="hr-HR" sz="2800" dirty="0" smtClean="0"/>
              <a:t>- </a:t>
            </a:r>
            <a:r>
              <a:rPr lang="hr-HR" sz="2800" b="1" dirty="0" smtClean="0"/>
              <a:t>metali </a:t>
            </a:r>
            <a:r>
              <a:rPr lang="hr-HR" sz="2800" dirty="0" smtClean="0"/>
              <a:t>su čvrste tvari (svi osim žive)</a:t>
            </a:r>
            <a:endParaRPr lang="en-US" sz="2800" dirty="0" smtClean="0"/>
          </a:p>
        </p:txBody>
      </p:sp>
      <p:pic>
        <p:nvPicPr>
          <p:cNvPr id="8" name="Picture 7" descr="samo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357958"/>
            <a:ext cx="536081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1724615"/>
            <a:ext cx="5256584" cy="648072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+mn-lt"/>
              </a:rPr>
              <a:t>GRAFIT- čvrsta tvar u olovci</a:t>
            </a:r>
            <a:endParaRPr lang="en-US" sz="3600" dirty="0"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3654035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2516703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među česticama grafita postoje  SLABE veze, pa kažemo da je ‘mekan’ i ostavlja trag na papiru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9452" r="13349" b="10859"/>
          <a:stretch>
            <a:fillRect/>
          </a:stretch>
        </p:blipFill>
        <p:spPr bwMode="auto">
          <a:xfrm rot="1263013">
            <a:off x="3979472" y="4263939"/>
            <a:ext cx="1224136" cy="173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594928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ISTRAŽI, </a:t>
            </a:r>
            <a:r>
              <a:rPr lang="hr-HR" sz="2400" dirty="0" smtClean="0">
                <a:solidFill>
                  <a:srgbClr val="92D050"/>
                </a:solidFill>
              </a:rPr>
              <a:t>RB str. 12</a:t>
            </a:r>
            <a:r>
              <a:rPr lang="hr-HR" sz="2400" dirty="0" smtClean="0"/>
              <a:t>: </a:t>
            </a:r>
          </a:p>
          <a:p>
            <a:r>
              <a:rPr lang="hr-HR" sz="2400" dirty="0" smtClean="0"/>
              <a:t>Usporedi svojstva čestica različitih tvari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093296"/>
            <a:ext cx="67609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7837" r="45747"/>
          <a:stretch>
            <a:fillRect/>
          </a:stretch>
        </p:blipFill>
        <p:spPr bwMode="auto">
          <a:xfrm>
            <a:off x="3707910" y="764704"/>
            <a:ext cx="1800194" cy="180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31640" y="6207695"/>
            <a:ext cx="1800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hlinkClick r:id="rId4"/>
              </a:rPr>
              <a:t>VIZUALNO +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3256" t="3452" r="16272" b="51665"/>
          <a:stretch>
            <a:fillRect/>
          </a:stretch>
        </p:blipFill>
        <p:spPr bwMode="auto">
          <a:xfrm>
            <a:off x="971601" y="764704"/>
            <a:ext cx="1800199" cy="180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LED, TEKUĆA VODA i VODENA PARA su ista tvar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85293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različite tvari su: riža, željezo, papir, kamen, zlato, ugljen, plastika…</a:t>
            </a:r>
            <a:endParaRPr 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/>
          <a:srcRect t="11357" r="7241" b="9118"/>
          <a:stretch>
            <a:fillRect/>
          </a:stretch>
        </p:blipFill>
        <p:spPr bwMode="auto">
          <a:xfrm>
            <a:off x="3347864" y="6093296"/>
            <a:ext cx="676212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 t="31651"/>
          <a:stretch>
            <a:fillRect/>
          </a:stretch>
        </p:blipFill>
        <p:spPr bwMode="auto">
          <a:xfrm>
            <a:off x="6337359" y="764704"/>
            <a:ext cx="1763033" cy="1800000"/>
          </a:xfrm>
          <a:prstGeom prst="rect">
            <a:avLst/>
          </a:prstGeom>
          <a:ln w="9525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 descr="sh1344969.jpg"/>
          <p:cNvPicPr>
            <a:picLocks noChangeAspect="1"/>
          </p:cNvPicPr>
          <p:nvPr/>
        </p:nvPicPr>
        <p:blipFill>
          <a:blip r:embed="rId8" cstate="print"/>
          <a:srcRect t="6217" r="1963" b="3784"/>
          <a:stretch>
            <a:fillRect/>
          </a:stretch>
        </p:blipFill>
        <p:spPr>
          <a:xfrm>
            <a:off x="611560" y="3933056"/>
            <a:ext cx="2543977" cy="151216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5" descr="sh169279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3501008"/>
            <a:ext cx="1800200" cy="243252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Picture 16" descr="sh57539701.jpg"/>
          <p:cNvPicPr>
            <a:picLocks noChangeAspect="1"/>
          </p:cNvPicPr>
          <p:nvPr/>
        </p:nvPicPr>
        <p:blipFill>
          <a:blip r:embed="rId10" cstate="print"/>
          <a:srcRect l="10616" t="12026" r="8434" b="12375"/>
          <a:stretch>
            <a:fillRect/>
          </a:stretch>
        </p:blipFill>
        <p:spPr>
          <a:xfrm>
            <a:off x="3707904" y="3933056"/>
            <a:ext cx="2088232" cy="151871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285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   UNUTRAŠNJOSTI   TVARI</vt:lpstr>
      <vt:lpstr>- najsitniji dijelovi na koje možemo rastaviti tvari zovu se čestice</vt:lpstr>
      <vt:lpstr>kod zavarivanja ‘lete’ iskre tj. čestice metala</vt:lpstr>
      <vt:lpstr>- čestice su sastavni dio žive i nežive prirode - živa bića građena su od čestica različitih tvari - neživa priroda također je građena od čestica različitih tvari</vt:lpstr>
      <vt:lpstr>- između pojedinih komada neke tvari nalazimo određene šupljine (prazne prostore): → između komada kamena (šljunka) → između kokica</vt:lpstr>
      <vt:lpstr>- prostori među česticama mogu biti:</vt:lpstr>
      <vt:lpstr>ČVRSTE  TVARI</vt:lpstr>
      <vt:lpstr>GRAFIT- čvrsta tvar u olovci</vt:lpstr>
      <vt:lpstr>Slide 9</vt:lpstr>
      <vt:lpstr>- u tekućinama su prostori među česticama osrednji - tekućine poprimaju oblike posude ili prostora u kojem se nalaze</vt:lpstr>
      <vt:lpstr>Slide 11</vt:lpstr>
      <vt:lpstr>KRETANJE KROZ TVARI</vt:lpstr>
      <vt:lpstr>KVIZ: PROVJERI ZNANJE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sk-imahecic</cp:lastModifiedBy>
  <cp:revision>60</cp:revision>
  <dcterms:created xsi:type="dcterms:W3CDTF">2019-06-29T07:23:53Z</dcterms:created>
  <dcterms:modified xsi:type="dcterms:W3CDTF">2019-08-02T11:02:05Z</dcterms:modified>
</cp:coreProperties>
</file>